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56" r:id="rId1"/>
  </p:sldMasterIdLst>
  <p:notesMasterIdLst>
    <p:notesMasterId r:id="rId30"/>
  </p:notesMasterIdLst>
  <p:sldIdLst>
    <p:sldId id="256" r:id="rId2"/>
    <p:sldId id="293" r:id="rId3"/>
    <p:sldId id="295" r:id="rId4"/>
    <p:sldId id="296" r:id="rId5"/>
    <p:sldId id="298" r:id="rId6"/>
    <p:sldId id="299" r:id="rId7"/>
    <p:sldId id="267" r:id="rId8"/>
    <p:sldId id="278" r:id="rId9"/>
    <p:sldId id="277" r:id="rId10"/>
    <p:sldId id="279" r:id="rId11"/>
    <p:sldId id="271" r:id="rId12"/>
    <p:sldId id="272" r:id="rId13"/>
    <p:sldId id="280" r:id="rId14"/>
    <p:sldId id="281" r:id="rId15"/>
    <p:sldId id="287" r:id="rId16"/>
    <p:sldId id="288" r:id="rId17"/>
    <p:sldId id="289" r:id="rId18"/>
    <p:sldId id="290" r:id="rId19"/>
    <p:sldId id="291" r:id="rId20"/>
    <p:sldId id="286" r:id="rId21"/>
    <p:sldId id="273" r:id="rId22"/>
    <p:sldId id="305" r:id="rId23"/>
    <p:sldId id="306" r:id="rId24"/>
    <p:sldId id="307" r:id="rId25"/>
    <p:sldId id="308" r:id="rId26"/>
    <p:sldId id="292" r:id="rId27"/>
    <p:sldId id="264" r:id="rId28"/>
    <p:sldId id="309" r:id="rId29"/>
  </p:sldIdLst>
  <p:sldSz cx="9144000" cy="5143500" type="screen16x9"/>
  <p:notesSz cx="6858000" cy="9144000"/>
  <p:embeddedFontLst>
    <p:embeddedFont>
      <p:font typeface="Century" panose="02040604050505020304" pitchFamily="18" charset="0"/>
      <p:regular r:id="rId31"/>
    </p:embeddedFont>
    <p:embeddedFont>
      <p:font typeface="Garamond" panose="02020404030301010803" pitchFamily="18" charset="0"/>
      <p:regular r:id="rId32"/>
      <p:bold r:id="rId33"/>
      <p:italic r:id="rId34"/>
    </p:embeddedFont>
    <p:embeddedFont>
      <p:font typeface="Lato" panose="020B0604020202020204" charset="0"/>
      <p:regular r:id="rId35"/>
      <p:bold r:id="rId36"/>
      <p:italic r:id="rId37"/>
      <p:boldItalic r:id="rId38"/>
    </p:embeddedFont>
    <p:embeddedFont>
      <p:font typeface="Segoe UI Black" panose="020B0A02040204020203" pitchFamily="34" charset="0"/>
      <p:bold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CFB4"/>
    <a:srgbClr val="DDBE99"/>
    <a:srgbClr val="EEDAC0"/>
    <a:srgbClr val="E6C9A1"/>
    <a:srgbClr val="DBB690"/>
    <a:srgbClr val="B0875C"/>
    <a:srgbClr val="DC3912"/>
    <a:srgbClr val="3366CC"/>
    <a:srgbClr val="EFDDC7"/>
    <a:srgbClr val="E6C8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335" autoAdjust="0"/>
  </p:normalViewPr>
  <p:slideViewPr>
    <p:cSldViewPr snapToGrid="0">
      <p:cViewPr varScale="1">
        <p:scale>
          <a:sx n="136" d="100"/>
          <a:sy n="136" d="100"/>
        </p:scale>
        <p:origin x="89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5887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100" dirty="0">
                <a:latin typeface="Century" panose="02040604050505020304" pitchFamily="18" charset="0"/>
              </a:rPr>
              <a:t>Você sente alguma dificuldade de compreender receitas em livros ou sites de receitas?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419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100" dirty="0">
                <a:latin typeface="Century" panose="02040604050505020304" pitchFamily="18" charset="0"/>
              </a:rPr>
              <a:t>Em alguns sites as receitas são exibidas em grandes listas, você costuma se perder durante a execução da mesma?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87797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●"/>
              <a:tabLst/>
              <a:defRPr/>
            </a:pPr>
            <a:r>
              <a:rPr lang="pt-B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Você identifica facilmente possíveis receitas através dos ingredientes existentes na sua despensa?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79146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0678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9299" y="1403349"/>
            <a:ext cx="5111752" cy="1136650"/>
          </a:xfrm>
        </p:spPr>
        <p:txBody>
          <a:bodyPr anchor="b">
            <a:noAutofit/>
          </a:bodyPr>
          <a:lstStyle>
            <a:lvl1pPr algn="ctr">
              <a:defRPr sz="405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299" y="2743198"/>
            <a:ext cx="5111752" cy="990602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87425" y="3778247"/>
            <a:ext cx="673100" cy="209550"/>
          </a:xfrm>
        </p:spPr>
        <p:txBody>
          <a:bodyPr/>
          <a:lstStyle/>
          <a:p>
            <a:fld id="{91AEB774-2429-4CF9-95DD-E8C696369258}" type="datetime1">
              <a:rPr lang="en-US" smtClean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9298" y="3778247"/>
            <a:ext cx="3910976" cy="2095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17676" y="3778247"/>
            <a:ext cx="413375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859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3611561"/>
            <a:ext cx="7207250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1070" y="781050"/>
            <a:ext cx="7579479" cy="2501902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51" y="4036615"/>
            <a:ext cx="7207250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AB3C0-1840-4FEC-9C5F-FD9765B274C1}" type="datetime1">
              <a:rPr lang="en-US" smtClean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112226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1" y="736599"/>
            <a:ext cx="7194549" cy="2216151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901" y="3257550"/>
            <a:ext cx="7194549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7A82C-2677-4B66-83C3-FA9BEAAF75BB}" type="datetime1">
              <a:rPr lang="en-US" smtClean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9636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77800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2514600"/>
            <a:ext cx="6629402" cy="43815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5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257550"/>
            <a:ext cx="7207250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68C44-8D60-4BF6-98B9-D3DAB060066A}" type="datetime1">
              <a:rPr lang="en-US" smtClean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50200" y="21209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48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2" y="2481436"/>
            <a:ext cx="7207251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3036"/>
            <a:ext cx="720725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84AF2-2D16-4CED-90E4-E65CE27E2FFF}" type="datetime1">
              <a:rPr lang="en-US" smtClean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9437716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68275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9484"/>
            <a:ext cx="7207251" cy="66522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397250"/>
            <a:ext cx="7207251" cy="10096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2E175-4820-488A-97FA-D744E24BFD72}" type="datetime1">
              <a:rPr lang="en-US" smtClean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50200" y="1949446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7851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736599"/>
            <a:ext cx="7207250" cy="168275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2626"/>
            <a:ext cx="7207251" cy="63093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1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3352800"/>
            <a:ext cx="7207253" cy="10541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2551-9FAA-4149-A612-61A0DBABA009}" type="datetime1">
              <a:rPr lang="en-US" smtClean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5418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0BF0F-F34D-4325-9E0B-6DCDBF9FFF5A}" type="datetime1">
              <a:rPr lang="en-US" smtClean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989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9518" y="736599"/>
            <a:ext cx="1418171" cy="36703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1549" y="736599"/>
            <a:ext cx="5574769" cy="3670301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62620-656C-4EFC-828F-ECF97A37F97F}" type="datetime1">
              <a:rPr lang="en-US" smtClean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6647918" y="742950"/>
            <a:ext cx="0" cy="36576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5013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83952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0374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81F14-DC15-4347-B582-FE2748605A48}" type="datetime1">
              <a:rPr lang="en-US" smtClean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237289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02" y="1314454"/>
            <a:ext cx="6119016" cy="1366886"/>
          </a:xfrm>
        </p:spPr>
        <p:txBody>
          <a:bodyPr anchor="b">
            <a:normAutofit/>
          </a:bodyPr>
          <a:lstStyle>
            <a:lvl1pPr algn="ctr">
              <a:defRPr sz="33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300" y="2884539"/>
            <a:ext cx="6119018" cy="71591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5F6AC-01AD-45C4-A371-B4B856139393}" type="datetime1">
              <a:rPr lang="en-US" smtClean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509542" y="2782939"/>
            <a:ext cx="612253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039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3836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6008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7FC02-1634-427E-B7A2-82A5E86581C9}" type="datetime1">
              <a:rPr lang="en-US" smtClean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137338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1550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5503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5503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E946-8600-44F1-A09F-46D57A0E312C}" type="datetime1">
              <a:rPr lang="en-US" smtClean="0"/>
              <a:t>11/28/2017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40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67A2-EAF5-491C-BC1D-007709950A82}" type="datetime1">
              <a:rPr lang="en-US" smtClean="0"/>
              <a:t>11/28/2017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990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13A26-8204-4DA6-86A8-5505588E8F8A}" type="datetime1">
              <a:rPr lang="en-US" smtClean="0"/>
              <a:t>11/28/2017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318976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359" y="1041401"/>
            <a:ext cx="2788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1" y="736599"/>
            <a:ext cx="4102100" cy="3670301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0359" y="2273299"/>
            <a:ext cx="2788841" cy="18288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69A9D-B1D2-42D2-B5C5-762B7103B51B}" type="datetime1">
              <a:rPr lang="en-US" smtClean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047127" y="2184400"/>
            <a:ext cx="26358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59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49" y="1412874"/>
            <a:ext cx="4681362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71124" y="781050"/>
            <a:ext cx="2297510" cy="35814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49" y="2441574"/>
            <a:ext cx="4681362" cy="1371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F31FF-3711-4132-AEA4-BE065C7A02AE}" type="datetime1">
              <a:rPr lang="en-US" smtClean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812466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1552" y="736600"/>
            <a:ext cx="7200897" cy="9779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1917699"/>
            <a:ext cx="7200897" cy="2489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23D45C6-05EC-4599-B962-AB6943EDC7B3}" type="datetime1">
              <a:rPr lang="en-US" smtClean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7287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  <p:sldLayoutId id="2147483870" r:id="rId14"/>
    <p:sldLayoutId id="2147483871" r:id="rId15"/>
    <p:sldLayoutId id="2147483872" r:id="rId16"/>
    <p:sldLayoutId id="2147483873" r:id="rId17"/>
    <p:sldLayoutId id="2147483874" r:id="rId18"/>
    <p:sldLayoutId id="2147483875" r:id="rId19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5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3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ctrTitle"/>
          </p:nvPr>
        </p:nvSpPr>
        <p:spPr>
          <a:xfrm>
            <a:off x="1338967" y="1353969"/>
            <a:ext cx="5017500" cy="1578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6000" dirty="0">
                <a:latin typeface="Century" panose="02040604050505020304" pitchFamily="18" charset="0"/>
              </a:rPr>
              <a:t>Let’s Cook</a:t>
            </a:r>
          </a:p>
          <a:p>
            <a:pPr lvl="0" algn="l">
              <a:spcBef>
                <a:spcPts val="0"/>
              </a:spcBef>
              <a:buNone/>
            </a:pPr>
            <a:br>
              <a:rPr lang="pt-BR" sz="2400" dirty="0">
                <a:latin typeface="Century" panose="02040604050505020304" pitchFamily="18" charset="0"/>
              </a:rPr>
            </a:br>
            <a:r>
              <a:rPr lang="pt-BR" sz="2400" dirty="0">
                <a:latin typeface="Century" panose="02040604050505020304" pitchFamily="18" charset="0"/>
              </a:rPr>
              <a:t>	   Inovação Tecnológica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subTitle" idx="1"/>
          </p:nvPr>
        </p:nvSpPr>
        <p:spPr>
          <a:xfrm>
            <a:off x="5238187" y="2574309"/>
            <a:ext cx="3470700" cy="506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pt-BR" sz="1800" dirty="0">
                <a:latin typeface="Century" panose="02040604050505020304" pitchFamily="18" charset="0"/>
              </a:rPr>
              <a:t>Fabio Henrique;</a:t>
            </a:r>
            <a:endParaRPr lang="pt-BR" sz="1800" dirty="0">
              <a:solidFill>
                <a:schemeClr val="tx1"/>
              </a:solidFill>
              <a:latin typeface="Century" panose="02040604050505020304" pitchFamily="18" charset="0"/>
            </a:endParaRPr>
          </a:p>
          <a:p>
            <a:pPr lvl="0" algn="l">
              <a:spcBef>
                <a:spcPts val="0"/>
              </a:spcBef>
              <a:buNone/>
            </a:pPr>
            <a:r>
              <a:rPr lang="pt-BR" sz="1800" dirty="0">
                <a:solidFill>
                  <a:schemeClr val="tx1"/>
                </a:solidFill>
                <a:latin typeface="Century" panose="02040604050505020304" pitchFamily="18" charset="0"/>
              </a:rPr>
              <a:t>Henrique Merlin;</a:t>
            </a:r>
          </a:p>
          <a:p>
            <a:pPr lvl="0" algn="l">
              <a:spcBef>
                <a:spcPts val="0"/>
              </a:spcBef>
            </a:pPr>
            <a:r>
              <a:rPr lang="pt-BR" sz="1800" dirty="0">
                <a:latin typeface="Century" panose="02040604050505020304" pitchFamily="18" charset="0"/>
              </a:rPr>
              <a:t>Marcelo Rivera;</a:t>
            </a:r>
          </a:p>
          <a:p>
            <a:pPr lvl="0" algn="l">
              <a:spcBef>
                <a:spcPts val="0"/>
              </a:spcBef>
            </a:pPr>
            <a:r>
              <a:rPr lang="pt-BR" sz="1800" dirty="0">
                <a:latin typeface="Century" panose="02040604050505020304" pitchFamily="18" charset="0"/>
              </a:rPr>
              <a:t>Rodrigo Rivera.</a:t>
            </a:r>
          </a:p>
          <a:p>
            <a:pPr lvl="0" algn="l">
              <a:spcBef>
                <a:spcPts val="0"/>
              </a:spcBef>
              <a:buNone/>
            </a:pPr>
            <a:endParaRPr lang="pt-BR" sz="18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407" y="1408035"/>
            <a:ext cx="968130" cy="968130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4AB54D0-FBB0-4488-A6D3-D6B8E0893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DC22E-FCB3-486A-B6C0-453CEA949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Century" panose="02040604050505020304" pitchFamily="18" charset="0"/>
              </a:rPr>
              <a:t>Pesquisa de Mercado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F35742-F3A3-4093-90B8-7688C866E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1" y="1966936"/>
            <a:ext cx="7200897" cy="2489202"/>
          </a:xfrm>
        </p:spPr>
        <p:txBody>
          <a:bodyPr/>
          <a:lstStyle/>
          <a:p>
            <a:r>
              <a:rPr lang="pt-BR" dirty="0">
                <a:latin typeface="Century" panose="02040604050505020304" pitchFamily="18" charset="0"/>
              </a:rPr>
              <a:t>Receitas mal formuladas.</a:t>
            </a:r>
          </a:p>
          <a:p>
            <a:r>
              <a:rPr lang="pt-BR" dirty="0">
                <a:latin typeface="Century" panose="02040604050505020304" pitchFamily="18" charset="0"/>
              </a:rPr>
              <a:t>Falta de assistência no preparo de uma receita.</a:t>
            </a:r>
          </a:p>
          <a:p>
            <a:r>
              <a:rPr lang="pt-BR" dirty="0">
                <a:latin typeface="Century" panose="02040604050505020304" pitchFamily="18" charset="0"/>
              </a:rPr>
              <a:t>Elementos de medidas incoerentes.</a:t>
            </a:r>
          </a:p>
          <a:p>
            <a:r>
              <a:rPr lang="pt-BR" dirty="0">
                <a:latin typeface="Century" panose="02040604050505020304" pitchFamily="18" charset="0"/>
              </a:rPr>
              <a:t>Dificuldade na procura de receitas com ingredientes da despensa.</a:t>
            </a:r>
          </a:p>
          <a:p>
            <a:r>
              <a:rPr lang="pt-BR" dirty="0">
                <a:latin typeface="Century" panose="02040604050505020304" pitchFamily="18" charset="0"/>
              </a:rPr>
              <a:t>Linguagem complexa.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1F5B8D0-620E-4075-98FA-FB2DA6434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10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74388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400" dirty="0">
                <a:latin typeface="Century" panose="02040604050505020304" pitchFamily="18" charset="0"/>
              </a:rPr>
              <a:t>Dificuldade de compreender receitas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29175" y="2400300"/>
            <a:ext cx="5132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endParaRPr lang="pt-BR" dirty="0"/>
          </a:p>
          <a:p>
            <a:r>
              <a:rPr lang="pt-BR" dirty="0"/>
              <a:t>Não</a:t>
            </a:r>
          </a:p>
        </p:txBody>
      </p:sp>
      <p:sp>
        <p:nvSpPr>
          <p:cNvPr id="6" name="Oval 5"/>
          <p:cNvSpPr/>
          <p:nvPr/>
        </p:nvSpPr>
        <p:spPr>
          <a:xfrm>
            <a:off x="4676775" y="2476500"/>
            <a:ext cx="152400" cy="152400"/>
          </a:xfrm>
          <a:prstGeom prst="ellipse">
            <a:avLst/>
          </a:prstGeom>
          <a:solidFill>
            <a:srgbClr val="B0875C"/>
          </a:solidFill>
          <a:ln>
            <a:solidFill>
              <a:srgbClr val="B08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Oval 6"/>
          <p:cNvSpPr/>
          <p:nvPr/>
        </p:nvSpPr>
        <p:spPr>
          <a:xfrm>
            <a:off x="4676775" y="2895599"/>
            <a:ext cx="152400" cy="152400"/>
          </a:xfrm>
          <a:prstGeom prst="ellipse">
            <a:avLst/>
          </a:prstGeom>
          <a:solidFill>
            <a:srgbClr val="DBB690"/>
          </a:solidFill>
          <a:ln>
            <a:solidFill>
              <a:srgbClr val="DBB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F708C451-68F2-4A8C-B354-2DD8653DA6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92306" y="1894364"/>
            <a:ext cx="2561110" cy="2489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1F306681-1C2B-4AD3-97F6-E18172F01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11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493183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6" y="684068"/>
            <a:ext cx="8486773" cy="977900"/>
          </a:xfrm>
        </p:spPr>
        <p:txBody>
          <a:bodyPr>
            <a:noAutofit/>
          </a:bodyPr>
          <a:lstStyle/>
          <a:p>
            <a:r>
              <a:rPr lang="pt-BR" sz="2400" dirty="0">
                <a:latin typeface="Century" panose="02040604050505020304" pitchFamily="18" charset="0"/>
              </a:rPr>
              <a:t>Receitas são exibidas em grandes listas</a:t>
            </a:r>
          </a:p>
        </p:txBody>
      </p:sp>
      <p:pic>
        <p:nvPicPr>
          <p:cNvPr id="14" name="Espaço Reservado para Conteúdo 13">
            <a:extLst>
              <a:ext uri="{FF2B5EF4-FFF2-40B4-BE49-F238E27FC236}">
                <a16:creationId xmlns:a16="http://schemas.microsoft.com/office/drawing/2014/main" id="{BB401C2E-216A-40B2-8517-0F5861A45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2802" y="1894364"/>
            <a:ext cx="2654778" cy="2489200"/>
          </a:xfrm>
        </p:spPr>
      </p:pic>
      <p:sp>
        <p:nvSpPr>
          <p:cNvPr id="15" name="TextBox 4">
            <a:extLst>
              <a:ext uri="{FF2B5EF4-FFF2-40B4-BE49-F238E27FC236}">
                <a16:creationId xmlns:a16="http://schemas.microsoft.com/office/drawing/2014/main" id="{55695796-5C19-4D70-AE64-D30018DDDF2C}"/>
              </a:ext>
            </a:extLst>
          </p:cNvPr>
          <p:cNvSpPr txBox="1"/>
          <p:nvPr/>
        </p:nvSpPr>
        <p:spPr>
          <a:xfrm>
            <a:off x="4829175" y="2400300"/>
            <a:ext cx="5132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endParaRPr lang="pt-BR" dirty="0"/>
          </a:p>
          <a:p>
            <a:r>
              <a:rPr lang="pt-BR" dirty="0"/>
              <a:t>Não</a:t>
            </a:r>
          </a:p>
        </p:txBody>
      </p:sp>
      <p:sp>
        <p:nvSpPr>
          <p:cNvPr id="16" name="Oval 5">
            <a:extLst>
              <a:ext uri="{FF2B5EF4-FFF2-40B4-BE49-F238E27FC236}">
                <a16:creationId xmlns:a16="http://schemas.microsoft.com/office/drawing/2014/main" id="{C4DACA1A-6553-4A2F-B625-883AC195F322}"/>
              </a:ext>
            </a:extLst>
          </p:cNvPr>
          <p:cNvSpPr/>
          <p:nvPr/>
        </p:nvSpPr>
        <p:spPr>
          <a:xfrm>
            <a:off x="4676775" y="2476500"/>
            <a:ext cx="152400" cy="152400"/>
          </a:xfrm>
          <a:prstGeom prst="ellipse">
            <a:avLst/>
          </a:prstGeom>
          <a:solidFill>
            <a:srgbClr val="B0875C"/>
          </a:solidFill>
          <a:ln>
            <a:solidFill>
              <a:srgbClr val="B08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Oval 6">
            <a:extLst>
              <a:ext uri="{FF2B5EF4-FFF2-40B4-BE49-F238E27FC236}">
                <a16:creationId xmlns:a16="http://schemas.microsoft.com/office/drawing/2014/main" id="{A04E15A2-1C51-4C6E-A4C4-9232E4FCFF91}"/>
              </a:ext>
            </a:extLst>
          </p:cNvPr>
          <p:cNvSpPr/>
          <p:nvPr/>
        </p:nvSpPr>
        <p:spPr>
          <a:xfrm>
            <a:off x="4676775" y="2895599"/>
            <a:ext cx="152400" cy="152400"/>
          </a:xfrm>
          <a:prstGeom prst="ellipse">
            <a:avLst/>
          </a:prstGeom>
          <a:solidFill>
            <a:srgbClr val="DBB690"/>
          </a:solidFill>
          <a:ln>
            <a:solidFill>
              <a:srgbClr val="DBB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F1C04BA-83BD-417F-8996-48A763BEF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12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141906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7696E3-9FC0-489A-8192-855E6C3C1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773" y="785169"/>
            <a:ext cx="7539401" cy="1020284"/>
          </a:xfrm>
        </p:spPr>
        <p:txBody>
          <a:bodyPr>
            <a:noAutofit/>
          </a:bodyPr>
          <a:lstStyle/>
          <a:p>
            <a:r>
              <a:rPr lang="pt-BR" sz="2400" dirty="0">
                <a:latin typeface="Century" panose="02040604050505020304" pitchFamily="18" charset="0"/>
              </a:rPr>
              <a:t>Identificação de receitas através dos ingredientes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D3B59C13-CAF8-40AD-85DE-5A7EB0DC717C}"/>
              </a:ext>
            </a:extLst>
          </p:cNvPr>
          <p:cNvSpPr txBox="1"/>
          <p:nvPr/>
        </p:nvSpPr>
        <p:spPr>
          <a:xfrm>
            <a:off x="4829175" y="2400300"/>
            <a:ext cx="5132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endParaRPr lang="pt-BR" dirty="0"/>
          </a:p>
          <a:p>
            <a:r>
              <a:rPr lang="pt-BR" dirty="0"/>
              <a:t>Não</a:t>
            </a: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92256597-1AEE-43FC-A15E-EE04FA307D7B}"/>
              </a:ext>
            </a:extLst>
          </p:cNvPr>
          <p:cNvSpPr/>
          <p:nvPr/>
        </p:nvSpPr>
        <p:spPr>
          <a:xfrm>
            <a:off x="4676775" y="2476500"/>
            <a:ext cx="152400" cy="152400"/>
          </a:xfrm>
          <a:prstGeom prst="ellipse">
            <a:avLst/>
          </a:prstGeom>
          <a:solidFill>
            <a:srgbClr val="B0875C"/>
          </a:solidFill>
          <a:ln>
            <a:solidFill>
              <a:srgbClr val="B08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001DEEB7-6E46-4A6C-8B2E-05A8561A2311}"/>
              </a:ext>
            </a:extLst>
          </p:cNvPr>
          <p:cNvSpPr/>
          <p:nvPr/>
        </p:nvSpPr>
        <p:spPr>
          <a:xfrm>
            <a:off x="4676775" y="2895599"/>
            <a:ext cx="152400" cy="152400"/>
          </a:xfrm>
          <a:prstGeom prst="ellipse">
            <a:avLst/>
          </a:prstGeom>
          <a:solidFill>
            <a:srgbClr val="DBB690"/>
          </a:solidFill>
          <a:ln>
            <a:solidFill>
              <a:srgbClr val="DBB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8580E0C-DA60-47D9-AAA3-D41BA74FA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269" y="1879076"/>
            <a:ext cx="2585367" cy="25197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1CF8F6A-27DC-4E57-BD15-1E14582A4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13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05088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5C32B0-9D04-40E7-BA4A-AD88BD884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624" y="736600"/>
            <a:ext cx="8436655" cy="977900"/>
          </a:xfrm>
        </p:spPr>
        <p:txBody>
          <a:bodyPr>
            <a:noAutofit/>
          </a:bodyPr>
          <a:lstStyle/>
          <a:p>
            <a:r>
              <a:rPr lang="pt-BR" sz="2400" dirty="0">
                <a:latin typeface="Century" panose="02040604050505020304" pitchFamily="18" charset="0"/>
              </a:rPr>
              <a:t>Você utilizaria um aplicativo capaz de identificar receitas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39A010D-3C5B-4908-ABD6-DF8F94933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0634" y="1903632"/>
            <a:ext cx="2617674" cy="2489200"/>
          </a:xfr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A09A3EF8-2ED9-42FA-8515-89031A6C9CFA}"/>
              </a:ext>
            </a:extLst>
          </p:cNvPr>
          <p:cNvSpPr txBox="1"/>
          <p:nvPr/>
        </p:nvSpPr>
        <p:spPr>
          <a:xfrm>
            <a:off x="4829175" y="2400300"/>
            <a:ext cx="5132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endParaRPr lang="pt-BR" dirty="0"/>
          </a:p>
          <a:p>
            <a:r>
              <a:rPr lang="pt-BR" dirty="0"/>
              <a:t>Não</a:t>
            </a: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DD0D3A89-9C56-45A1-8B3A-D8738BBE2265}"/>
              </a:ext>
            </a:extLst>
          </p:cNvPr>
          <p:cNvSpPr/>
          <p:nvPr/>
        </p:nvSpPr>
        <p:spPr>
          <a:xfrm>
            <a:off x="4676775" y="2476500"/>
            <a:ext cx="152400" cy="152400"/>
          </a:xfrm>
          <a:prstGeom prst="ellipse">
            <a:avLst/>
          </a:prstGeom>
          <a:solidFill>
            <a:srgbClr val="B0875C"/>
          </a:solidFill>
          <a:ln>
            <a:solidFill>
              <a:srgbClr val="B08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12E5CEC5-D81E-49A5-B834-889181659A6B}"/>
              </a:ext>
            </a:extLst>
          </p:cNvPr>
          <p:cNvSpPr/>
          <p:nvPr/>
        </p:nvSpPr>
        <p:spPr>
          <a:xfrm>
            <a:off x="4676775" y="2895599"/>
            <a:ext cx="152400" cy="152400"/>
          </a:xfrm>
          <a:prstGeom prst="ellipse">
            <a:avLst/>
          </a:prstGeom>
          <a:solidFill>
            <a:srgbClr val="DBB690"/>
          </a:solidFill>
          <a:ln>
            <a:solidFill>
              <a:srgbClr val="DBB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09FCD7E-FAC2-4DC9-8251-28A16F9E8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14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110006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3B656-E6A3-41EF-BC36-C709B25F2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Busca de Receitas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6D7F93-C39A-4703-84C9-580D066E0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E402F96-7DA1-44E0-85AD-FDCA12EAE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15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062165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60DC9-D42F-4051-B766-95E60BF81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Publicar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20D25E-72DE-47AD-89EE-68A0714D0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705572-9301-4F12-8F98-0409335A2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16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110792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0A81F4-2107-4D11-ADB8-197A92DA4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Lista de Compras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F7BE49-8AED-41E8-8B03-6EA68EC72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C914E4-A77A-45EF-B32C-20D8A624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17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72526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38CD4B-F7A1-46AF-93FD-51100C677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Despensa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3EA604-FBF6-42E7-A6FC-F12BB7603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B657E0-F80E-4243-BAB3-D6D258EDD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18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930148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CE7EC1-9BB2-45BB-9EA5-1A8D20DCC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Preparo Interativo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242DDE-FB05-4A6E-853D-7C2C6BF4D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C9FA9B-1881-41AF-8FFC-158D28C4A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19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88401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495C2A-F77A-43BA-A4E2-6F46E6DC4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54AC37-40B8-4745-ABE0-F09780E79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463409-FDD7-49C3-BD17-4129F2E88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07306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11B4C-A7E6-48B5-A983-DDE2293F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066" y="1038173"/>
            <a:ext cx="7200897" cy="977900"/>
          </a:xfrm>
        </p:spPr>
        <p:txBody>
          <a:bodyPr/>
          <a:lstStyle/>
          <a:p>
            <a:r>
              <a:rPr lang="pt-BR" dirty="0"/>
              <a:t>Comparativo das plataformas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4D15D7-8E24-4F27-9060-55DB17684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95" y="2016073"/>
            <a:ext cx="8321040" cy="2172774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E5C518-B9C3-40EF-9327-DEEB83FC7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20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73182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 txBox="1">
            <a:spLocks/>
          </p:cNvSpPr>
          <p:nvPr/>
        </p:nvSpPr>
        <p:spPr>
          <a:xfrm>
            <a:off x="895350" y="805550"/>
            <a:ext cx="7422000" cy="2911200"/>
          </a:xfrm>
          <a:prstGeom prst="rect">
            <a:avLst/>
          </a:prstGeom>
        </p:spPr>
        <p:txBody>
          <a:bodyPr/>
          <a:lstStyle>
            <a:lvl1pPr marL="2143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5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001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3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157288" indent="-128588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2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500188" indent="-128588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Century" panose="02040604050505020304" pitchFamily="18" charset="0"/>
              </a:rPr>
              <a:t>Receitas padronizadas.</a:t>
            </a:r>
          </a:p>
          <a:p>
            <a:r>
              <a:rPr lang="pt-BR" sz="2400" dirty="0">
                <a:latin typeface="Century" panose="02040604050505020304" pitchFamily="18" charset="0"/>
              </a:rPr>
              <a:t>Preparo interativo, que auxilia o cozinheiro.</a:t>
            </a:r>
          </a:p>
          <a:p>
            <a:r>
              <a:rPr lang="pt-BR" sz="2400" dirty="0">
                <a:latin typeface="Century" panose="02040604050505020304" pitchFamily="18" charset="0"/>
              </a:rPr>
              <a:t>Padronização de medidas.</a:t>
            </a:r>
          </a:p>
          <a:p>
            <a:r>
              <a:rPr lang="pt-BR" sz="2400" dirty="0">
                <a:latin typeface="Century" panose="02040604050505020304" pitchFamily="18" charset="0"/>
              </a:rPr>
              <a:t>Módulo de despensa vínculado as receitas.</a:t>
            </a:r>
          </a:p>
          <a:p>
            <a:r>
              <a:rPr lang="pt-BR" sz="2400" dirty="0">
                <a:latin typeface="Century" panose="02040604050505020304" pitchFamily="18" charset="0"/>
              </a:rPr>
              <a:t>Sugestões inteligentes.</a:t>
            </a:r>
          </a:p>
          <a:p>
            <a:r>
              <a:rPr lang="pt-BR" sz="2400" dirty="0">
                <a:latin typeface="Century" panose="02040604050505020304" pitchFamily="18" charset="0"/>
              </a:rPr>
              <a:t>Lista de compras.</a:t>
            </a:r>
          </a:p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606DFF6-3C2D-4313-8E75-28234FBFB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21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8266892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31898-9806-49A4-8D3E-2384DF32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Tecnologias Utilizadas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640472-342B-4FA6-9484-DA1D7913D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32352" y="2003948"/>
            <a:ext cx="1117499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CA2CB4E-296A-48AC-A484-2284684C5A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63071" y="2426097"/>
            <a:ext cx="2056062" cy="2056062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D4E121-04B0-46EF-9879-0811F1120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42760" y="2003948"/>
            <a:ext cx="3569720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Studio Code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B2A28648-4C44-467A-A9F6-1A940A4730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13610" y="2436145"/>
            <a:ext cx="1970755" cy="1970755"/>
          </a:xfr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798AD-964A-4154-82E5-838D1C64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6576" y="4272609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22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031569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31898-9806-49A4-8D3E-2384DF32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Tecnologias Utilizadas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640472-342B-4FA6-9484-DA1D7913D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95104" y="1997222"/>
            <a:ext cx="791995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CA2CB4E-296A-48AC-A484-2284684C5A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63071" y="2426097"/>
            <a:ext cx="2056062" cy="2056062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D4E121-04B0-46EF-9879-0811F1120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416021" y="2009305"/>
            <a:ext cx="1365932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NetBeans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B2A28648-4C44-467A-A9F6-1A940A4730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13610" y="2441502"/>
            <a:ext cx="1970755" cy="1960041"/>
          </a:xfr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798AD-964A-4154-82E5-838D1C64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6576" y="4272609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23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189438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31898-9806-49A4-8D3E-2384DF32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Tecnologias Utilizadas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640472-342B-4FA6-9484-DA1D7913D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8135" y="1993900"/>
            <a:ext cx="1365932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Hibernate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CA2CB4E-296A-48AC-A484-2284684C5A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68688" y="2426097"/>
            <a:ext cx="2044827" cy="2056062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D4E121-04B0-46EF-9879-0811F1120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60877" y="1993900"/>
            <a:ext cx="1076219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B2A28648-4C44-467A-A9F6-1A940A4730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13610" y="2467760"/>
            <a:ext cx="1970755" cy="1907524"/>
          </a:xfr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798AD-964A-4154-82E5-838D1C64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6576" y="4272609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24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660620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31898-9806-49A4-8D3E-2384DF32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Tecnologias Utilizadas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640472-342B-4FA6-9484-DA1D7913D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8134" y="1993900"/>
            <a:ext cx="1435397" cy="432197"/>
          </a:xfrm>
        </p:spPr>
        <p:txBody>
          <a:bodyPr/>
          <a:lstStyle/>
          <a:p>
            <a:r>
              <a:rPr lang="pt-B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</a:t>
            </a:r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CA2CB4E-296A-48AC-A484-2284684C5A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68688" y="2448205"/>
            <a:ext cx="2044827" cy="2011845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D4E121-04B0-46EF-9879-0811F1120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60877" y="1993900"/>
            <a:ext cx="1076219" cy="432197"/>
          </a:xfrm>
        </p:spPr>
        <p:txBody>
          <a:bodyPr/>
          <a:lstStyle/>
          <a:p>
            <a:r>
              <a:rPr lang="pt-B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WildFly</a:t>
            </a:r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B2A28648-4C44-467A-A9F6-1A940A4730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39986" y="2467760"/>
            <a:ext cx="1918003" cy="1907524"/>
          </a:xfrm>
          <a:prstGeom prst="rect">
            <a:avLst/>
          </a:prstGeo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798AD-964A-4154-82E5-838D1C64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6576" y="4272609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25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08104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5DE5B7-CE76-4E01-9C7C-1E2624A5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Diagrama de Implantação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22EA4CE-C3EB-4AE9-813D-8ABDD2A86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Espaço Reservado para Conteúdo 4" descr="C:\PAP\git\letscookModelagem\Implantação\Implantação - Astah.png">
            <a:extLst>
              <a:ext uri="{FF2B5EF4-FFF2-40B4-BE49-F238E27FC236}">
                <a16:creationId xmlns:a16="http://schemas.microsoft.com/office/drawing/2014/main" id="{B58CF50A-B117-48BA-80F0-5C6B1C783A5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834" y="562708"/>
            <a:ext cx="4181735" cy="4035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C4DD2E36-21EB-4BCE-B6A9-E58513F15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6546" y="4580792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26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39240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Arredondado 4"/>
          <p:cNvSpPr/>
          <p:nvPr/>
        </p:nvSpPr>
        <p:spPr>
          <a:xfrm>
            <a:off x="1485900" y="1570600"/>
            <a:ext cx="6211389" cy="1605065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hape 152"/>
          <p:cNvSpPr txBox="1">
            <a:spLocks/>
          </p:cNvSpPr>
          <p:nvPr/>
        </p:nvSpPr>
        <p:spPr>
          <a:xfrm>
            <a:off x="379517" y="1570601"/>
            <a:ext cx="8424154" cy="1605064"/>
          </a:xfrm>
          <a:prstGeom prst="rect">
            <a:avLst/>
          </a:prstGeom>
          <a:effectLst/>
        </p:spPr>
        <p:txBody>
          <a:bodyPr vert="horz" wrap="square" lIns="91425" tIns="91425" rIns="91425" bIns="91425" rtlCol="0" anchor="t" anchorCtr="0">
            <a:noAutofit/>
          </a:bodyPr>
          <a:lstStyle>
            <a:lvl1pPr lvl="0" algn="ctr" defTabSz="342900" rtl="0" eaLnBrk="1" latinLnBrk="0" hangingPunct="1">
              <a:spcBef>
                <a:spcPts val="0"/>
              </a:spcBef>
              <a:buSzPct val="100000"/>
              <a:buNone/>
              <a:defRPr sz="2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9pPr>
          </a:lstStyle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DEMONSTRAÇÃO </a:t>
            </a:r>
          </a:p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DO SISTEMA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CEB6990-3F21-4C7D-9A62-74A499ABAC5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966021" y="4395931"/>
            <a:ext cx="548700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 panose="020B0604020202020204" charset="0"/>
              </a:rPr>
              <a:t>27</a:t>
            </a:fld>
            <a:endParaRPr lang="pt-BR" sz="1000">
              <a:latin typeface="Lato" panose="020B060402020202020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Arredondado 4"/>
          <p:cNvSpPr/>
          <p:nvPr/>
        </p:nvSpPr>
        <p:spPr>
          <a:xfrm>
            <a:off x="1849901" y="1922293"/>
            <a:ext cx="5479367" cy="7927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hape 152"/>
          <p:cNvSpPr txBox="1">
            <a:spLocks/>
          </p:cNvSpPr>
          <p:nvPr/>
        </p:nvSpPr>
        <p:spPr>
          <a:xfrm>
            <a:off x="1849900" y="1912533"/>
            <a:ext cx="5479368" cy="659217"/>
          </a:xfrm>
          <a:prstGeom prst="rect">
            <a:avLst/>
          </a:prstGeom>
          <a:effectLst/>
        </p:spPr>
        <p:txBody>
          <a:bodyPr vert="horz" wrap="square" lIns="91425" tIns="91425" rIns="91425" bIns="91425" rtlCol="0" anchor="t" anchorCtr="0">
            <a:noAutofit/>
          </a:bodyPr>
          <a:lstStyle>
            <a:lvl1pPr lvl="0" algn="ctr" defTabSz="342900" rtl="0" eaLnBrk="1" latinLnBrk="0" hangingPunct="1">
              <a:spcBef>
                <a:spcPts val="0"/>
              </a:spcBef>
              <a:buSzPct val="100000"/>
              <a:buNone/>
              <a:defRPr sz="2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9pPr>
          </a:lstStyle>
          <a:p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BANCA AVALIADORA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CEB6990-3F21-4C7D-9A62-74A499ABAC5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966021" y="4395931"/>
            <a:ext cx="548700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 panose="020B0604020202020204" charset="0"/>
              </a:rPr>
              <a:t>28</a:t>
            </a:fld>
            <a:endParaRPr lang="pt-BR" sz="1000">
              <a:latin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688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A89D50-A421-44F5-9F9A-A9396E712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TASTEMADE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02C4A33-CDB6-4CCA-A266-A1FBF09BC1F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Receitas em formato de vídeo.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Busca de receitas.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Categorias de receitas diversas como Natal, Ano Novo e Vegetarianas.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Tastemakers.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38BBF685-3303-4F4B-A0FA-9F8588533D4D}"/>
              </a:ext>
            </a:extLst>
          </p:cNvPr>
          <p:cNvSpPr/>
          <p:nvPr/>
        </p:nvSpPr>
        <p:spPr>
          <a:xfrm>
            <a:off x="4431323" y="457200"/>
            <a:ext cx="3846635" cy="4142935"/>
          </a:xfrm>
          <a:prstGeom prst="ellipse">
            <a:avLst/>
          </a:prstGeom>
          <a:solidFill>
            <a:srgbClr val="E6C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EDAC0"/>
              </a:solidFill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9E7C359-496A-402E-AB62-9FC32B2E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" name="Espaço Reservado para Conteúdo 18">
            <a:extLst>
              <a:ext uri="{FF2B5EF4-FFF2-40B4-BE49-F238E27FC236}">
                <a16:creationId xmlns:a16="http://schemas.microsoft.com/office/drawing/2014/main" id="{6F55BA9B-F2D8-4B5F-A3D3-A76A960EF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1334" y="736600"/>
            <a:ext cx="3670300" cy="3670300"/>
          </a:xfrm>
        </p:spPr>
      </p:pic>
    </p:spTree>
    <p:extLst>
      <p:ext uri="{BB962C8B-B14F-4D97-AF65-F5344CB8AC3E}">
        <p14:creationId xmlns:p14="http://schemas.microsoft.com/office/powerpoint/2010/main" val="2028638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1E62F242-3B78-4DFF-9D05-8E9509DF8709}"/>
              </a:ext>
            </a:extLst>
          </p:cNvPr>
          <p:cNvSpPr/>
          <p:nvPr/>
        </p:nvSpPr>
        <p:spPr>
          <a:xfrm>
            <a:off x="4431323" y="457200"/>
            <a:ext cx="3846635" cy="4142935"/>
          </a:xfrm>
          <a:prstGeom prst="ellipse">
            <a:avLst/>
          </a:prstGeom>
          <a:solidFill>
            <a:srgbClr val="E6C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A065EB-0DF3-4F0A-91EF-808A53E59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YUMMLY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279D8F68-F83F-4101-8EC0-507142872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1334" y="693517"/>
            <a:ext cx="3670300" cy="3670300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C4ED79-882C-4726-B832-DCC0F6DF974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Busca de Receitas abrangente.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Categorias de nutrição, alergias, dietas e entre outros.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Disponível apenas no idioma inglês.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09A0682-590E-4808-AF55-48FEF99EA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88542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929A0E36-BC7A-4914-8042-B1F880B4CA68}"/>
              </a:ext>
            </a:extLst>
          </p:cNvPr>
          <p:cNvSpPr/>
          <p:nvPr/>
        </p:nvSpPr>
        <p:spPr>
          <a:xfrm>
            <a:off x="4431323" y="457200"/>
            <a:ext cx="3846635" cy="4142935"/>
          </a:xfrm>
          <a:prstGeom prst="ellipse">
            <a:avLst/>
          </a:prstGeom>
          <a:solidFill>
            <a:srgbClr val="E6C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3865D9-1203-4095-8E4F-C03DA404C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TASTY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93A00C36-3444-44FD-904B-E889D4E0B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3200" y="693517"/>
            <a:ext cx="3670300" cy="3670300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4A97307-8DEF-4D9F-8CCE-7F26DF56E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Receitas em formato de vídeo.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Possui o foco na rede social Facebook.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Contém uma versão em português.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BA9B457-ED8A-4E2F-BC79-1FA57F0B7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689073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1E62F242-3B78-4DFF-9D05-8E9509DF8709}"/>
              </a:ext>
            </a:extLst>
          </p:cNvPr>
          <p:cNvSpPr/>
          <p:nvPr/>
        </p:nvSpPr>
        <p:spPr>
          <a:xfrm>
            <a:off x="4431323" y="457200"/>
            <a:ext cx="3846635" cy="4142935"/>
          </a:xfrm>
          <a:prstGeom prst="ellipse">
            <a:avLst/>
          </a:prstGeom>
          <a:solidFill>
            <a:srgbClr val="E6C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A065EB-0DF3-4F0A-91EF-808A53E59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TUDO GOSTOSO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C4ED79-882C-4726-B832-DCC0F6DF974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10000"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Possibilita enviar receitas.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Possui categorias de receitas rápidas, micro-ondas, vegetarianas e entre outros.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Contém quantidade de porções e tempo de preparo.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09A0682-590E-4808-AF55-48FEF99EA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6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" name="Espaço Reservado para Conteúdo 11">
            <a:extLst>
              <a:ext uri="{FF2B5EF4-FFF2-40B4-BE49-F238E27FC236}">
                <a16:creationId xmlns:a16="http://schemas.microsoft.com/office/drawing/2014/main" id="{91E62DE7-2225-4972-807C-532603E24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5375" y="693517"/>
            <a:ext cx="3670300" cy="3670300"/>
          </a:xfrm>
        </p:spPr>
      </p:pic>
    </p:spTree>
    <p:extLst>
      <p:ext uri="{BB962C8B-B14F-4D97-AF65-F5344CB8AC3E}">
        <p14:creationId xmlns:p14="http://schemas.microsoft.com/office/powerpoint/2010/main" val="1089735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19" y="1375566"/>
            <a:ext cx="8257832" cy="225285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893380" y="3779031"/>
            <a:ext cx="1157592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4.4</a:t>
            </a:r>
          </a:p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Milhões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7242902" y="3838736"/>
            <a:ext cx="1157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14.6</a:t>
            </a:r>
          </a:p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Milhões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1587395" y="642026"/>
            <a:ext cx="5957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Visualizações nos últimos 3 meses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981980" y="3798150"/>
            <a:ext cx="1157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161.9</a:t>
            </a:r>
          </a:p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Milhões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5014630" y="3779031"/>
            <a:ext cx="1470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11.0</a:t>
            </a:r>
          </a:p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Milhões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71E946-46B7-4FB0-AF63-5768B26B6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7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245783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11B4C-A7E6-48B5-A983-DDE2293F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066" y="1038173"/>
            <a:ext cx="7200897" cy="977900"/>
          </a:xfrm>
        </p:spPr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Comparativo das plataformas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4D15D7-8E24-4F27-9060-55DB17684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95" y="2016073"/>
            <a:ext cx="8321040" cy="2172774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C2AD43-5FB1-4EB5-B9A7-33FFA5B64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65426" y="4476750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8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607803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F464D7C5-3DDC-4681-BEEB-B112954CD2C3}"/>
              </a:ext>
            </a:extLst>
          </p:cNvPr>
          <p:cNvSpPr txBox="1"/>
          <p:nvPr/>
        </p:nvSpPr>
        <p:spPr>
          <a:xfrm>
            <a:off x="2952189" y="777834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Encontrar receitas.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9AA9664-9F41-4180-B39E-759CD9DB47F0}"/>
              </a:ext>
            </a:extLst>
          </p:cNvPr>
          <p:cNvSpPr txBox="1"/>
          <p:nvPr/>
        </p:nvSpPr>
        <p:spPr>
          <a:xfrm>
            <a:off x="2952189" y="1766295"/>
            <a:ext cx="4268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Identificação dos ingredientes.</a:t>
            </a: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4A59041-CB82-48A9-8A78-24C0608EDD61}"/>
              </a:ext>
            </a:extLst>
          </p:cNvPr>
          <p:cNvSpPr txBox="1"/>
          <p:nvPr/>
        </p:nvSpPr>
        <p:spPr>
          <a:xfrm>
            <a:off x="2952188" y="2789382"/>
            <a:ext cx="5393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Compreender o como preparar a receita.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82D3EAE-51F2-4171-A320-4B5E8FB2A4EB}"/>
              </a:ext>
            </a:extLst>
          </p:cNvPr>
          <p:cNvSpPr txBox="1"/>
          <p:nvPr/>
        </p:nvSpPr>
        <p:spPr>
          <a:xfrm>
            <a:off x="2952190" y="3812469"/>
            <a:ext cx="259237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Publicar uma receita.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CCBFF47-7ECE-4482-9D57-EAD134FC2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185" y="372795"/>
            <a:ext cx="1230959" cy="43891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F1A6E65-56C6-4E19-901A-B159048E1E1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698735" y="4368315"/>
            <a:ext cx="548700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 panose="020B0604020202020204" charset="0"/>
              </a:rPr>
              <a:t>9</a:t>
            </a:fld>
            <a:endParaRPr lang="pt-BR" sz="1000" dirty="0">
              <a:latin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7162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ânico">
  <a:themeElements>
    <a:clrScheme name="Orgâ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â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â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2059</TotalTime>
  <Words>356</Words>
  <Application>Microsoft Office PowerPoint</Application>
  <PresentationFormat>Apresentação na tela (16:9)</PresentationFormat>
  <Paragraphs>118</Paragraphs>
  <Slides>28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4" baseType="lpstr">
      <vt:lpstr>Century</vt:lpstr>
      <vt:lpstr>Garamond</vt:lpstr>
      <vt:lpstr>Lato</vt:lpstr>
      <vt:lpstr>Arial</vt:lpstr>
      <vt:lpstr>Segoe UI Black</vt:lpstr>
      <vt:lpstr>Orgânico</vt:lpstr>
      <vt:lpstr>Let’s Cook      Inovação Tecnológica</vt:lpstr>
      <vt:lpstr>Apresentação do PowerPoint</vt:lpstr>
      <vt:lpstr>TASTEMADE</vt:lpstr>
      <vt:lpstr>YUMMLY</vt:lpstr>
      <vt:lpstr>TASTY</vt:lpstr>
      <vt:lpstr>TUDO GOSTOSO</vt:lpstr>
      <vt:lpstr>Apresentação do PowerPoint</vt:lpstr>
      <vt:lpstr>Comparativo das plataformas</vt:lpstr>
      <vt:lpstr>Apresentação do PowerPoint</vt:lpstr>
      <vt:lpstr>Pesquisa de Mercado</vt:lpstr>
      <vt:lpstr>Dificuldade de compreender receitas</vt:lpstr>
      <vt:lpstr>Receitas são exibidas em grandes listas</vt:lpstr>
      <vt:lpstr>Identificação de receitas através dos ingredientes</vt:lpstr>
      <vt:lpstr>Você utilizaria um aplicativo capaz de identificar receitas</vt:lpstr>
      <vt:lpstr>Busca de Receitas</vt:lpstr>
      <vt:lpstr>Publicar</vt:lpstr>
      <vt:lpstr>Lista de Compras</vt:lpstr>
      <vt:lpstr>Despensa</vt:lpstr>
      <vt:lpstr>Preparo Interativo</vt:lpstr>
      <vt:lpstr>Comparativo das plataformas</vt:lpstr>
      <vt:lpstr>Apresentação do PowerPoint</vt:lpstr>
      <vt:lpstr>Tecnologias Utilizadas</vt:lpstr>
      <vt:lpstr>Tecnologias Utilizadas</vt:lpstr>
      <vt:lpstr>Tecnologias Utilizadas</vt:lpstr>
      <vt:lpstr>Tecnologias Utilizadas</vt:lpstr>
      <vt:lpstr>Diagrama de Implantação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Cook Inovação Tecnológica</dc:title>
  <dc:creator>Marcelo Rivera da Silva</dc:creator>
  <cp:lastModifiedBy>Marcelo Rivera da Silva</cp:lastModifiedBy>
  <cp:revision>81</cp:revision>
  <dcterms:modified xsi:type="dcterms:W3CDTF">2017-11-29T00:19:30Z</dcterms:modified>
</cp:coreProperties>
</file>